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584db93b4b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584db93b4b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84db93b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84db93b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84db93b4b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84db93b4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84db93b4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584db93b4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84db93b4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84db93b4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7a0829a95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7a0829a95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7a0829a95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57a0829a95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7a0829a95_0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7a0829a95_0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7a0829a95_0_3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7a0829a95_0_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Frequent Interim Analyses 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and </a:t>
            </a:r>
            <a:r>
              <a:rPr lang="en" sz="3600"/>
              <a:t>Operational Issues 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in Clinical Trials</a:t>
            </a:r>
            <a:endParaRPr sz="36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215125"/>
            <a:ext cx="8520600" cy="15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Robert Silbergleit, MD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SIREN Clinical Coordinating Center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Michigan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Operational hassle needn’t preclude adaptive designs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Hassle factor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311700" y="1673475"/>
            <a:ext cx="8520600" cy="20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ESETT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000000"/>
                </a:solidFill>
              </a:rPr>
              <a:t>A multicenter, randomized, blinded, </a:t>
            </a:r>
            <a:r>
              <a:rPr lang="en">
                <a:solidFill>
                  <a:srgbClr val="000000"/>
                </a:solidFill>
              </a:rPr>
              <a:t>Bayesian response adaptive, </a:t>
            </a:r>
            <a:r>
              <a:rPr lang="en">
                <a:solidFill>
                  <a:srgbClr val="000000"/>
                </a:solidFill>
              </a:rPr>
              <a:t>comparative effectiveness study of fosphenytoin, valproic acid, or levetiracetam in the emergency department treatment of patients with benzodiazepine-refractory status epilepticus.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438" y="266525"/>
            <a:ext cx="180022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 rotWithShape="1">
          <a:blip r:embed="rId4">
            <a:alphaModFix/>
          </a:blip>
          <a:srcRect b="13793" l="0" r="0" t="0"/>
          <a:stretch/>
        </p:blipFill>
        <p:spPr>
          <a:xfrm>
            <a:off x="382450" y="3563175"/>
            <a:ext cx="1728050" cy="14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3175" y="3928341"/>
            <a:ext cx="1800226" cy="817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700025" cy="38923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/>
        </p:nvSpPr>
        <p:spPr>
          <a:xfrm>
            <a:off x="152400" y="4545725"/>
            <a:ext cx="8545500" cy="4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highlight>
                  <a:srgbClr val="FFFFFF"/>
                </a:highlight>
              </a:rPr>
              <a:t>Connor JT, et al.  </a:t>
            </a:r>
            <a:r>
              <a:rPr i="1" lang="en">
                <a:solidFill>
                  <a:schemeClr val="dk2"/>
                </a:solidFill>
                <a:highlight>
                  <a:srgbClr val="FFFFFF"/>
                </a:highlight>
              </a:rPr>
              <a:t>J Clin Epidemiol</a:t>
            </a:r>
            <a:r>
              <a:rPr lang="en">
                <a:solidFill>
                  <a:schemeClr val="dk2"/>
                </a:solidFill>
                <a:highlight>
                  <a:srgbClr val="FFFFFF"/>
                </a:highlight>
              </a:rPr>
              <a:t>. 2013 Aug;66(8 Suppl):S130-7. PMID: 23849147.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38325" cy="439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Hassle is mitigated by design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Trial design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Operational design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Communication</a:t>
            </a:r>
            <a:endParaRPr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Trial Design</a:t>
            </a:r>
            <a:endParaRPr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Outcomes 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	Proximate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	Accessible</a:t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Operational Design</a:t>
            </a:r>
            <a:endParaRPr/>
          </a:p>
        </p:txBody>
      </p:sp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Data Quality</a:t>
            </a:r>
            <a:endParaRPr sz="2400"/>
          </a:p>
          <a:p>
            <a:pPr indent="45720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Electronic case report forms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	Remote source document verification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	Risk-based allocation of site visits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Communication and teamwork</a:t>
            </a:r>
            <a:endParaRPr/>
          </a:p>
        </p:txBody>
      </p:sp>
      <p:sp>
        <p:nvSpPr>
          <p:cNvPr id="103" name="Google Shape;103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Expectations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	Continuous enrollment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	Anticipate for interim analyses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	DSMB responsiveness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